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17" r:id="rId3"/>
    <p:sldId id="1027" r:id="rId4"/>
    <p:sldId id="1034" r:id="rId5"/>
    <p:sldId id="1035" r:id="rId6"/>
    <p:sldId id="1029" r:id="rId7"/>
    <p:sldId id="1019" r:id="rId8"/>
    <p:sldId id="1030" r:id="rId9"/>
    <p:sldId id="1037" r:id="rId10"/>
    <p:sldId id="1032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听力专项提优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B06E14-E57B-3D1F-D395-563959FED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bored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surprised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angry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1012" y="88485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6BCCC821-49F5-A745-71B5-58158560911C}"/>
              </a:ext>
            </a:extLst>
          </p:cNvPr>
          <p:cNvSpPr txBox="1">
            <a:spLocks/>
          </p:cNvSpPr>
          <p:nvPr/>
        </p:nvSpPr>
        <p:spPr bwMode="auto">
          <a:xfrm>
            <a:off x="360854" y="3319133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3875" algn="l"/>
                <a:tab pos="4230688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err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father has got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brothers and her mother has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</a:p>
          <a:p>
            <a:pPr eaLnBrk="1">
              <a:spcAft>
                <a:spcPts val="0"/>
              </a:spcAft>
              <a:tabLst>
                <a:tab pos="1793875" algn="l"/>
                <a:tab pos="4230688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1793875" algn="l"/>
                <a:tab pos="4230688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1793875" algn="l"/>
                <a:tab pos="4230688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three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1793875" algn="l"/>
                <a:tab pos="4230688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four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44790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71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61740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321050" algn="l"/>
                <a:tab pos="493395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选择你所听到的句子中含有的单词。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21050" algn="l"/>
                <a:tab pos="493395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pleased	B. please	C. play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21050" algn="l"/>
                <a:tab pos="493395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dress	B. address	C. dragon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21050" algn="l"/>
                <a:tab pos="493395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look	B. foot	C. fork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21050" algn="l"/>
                <a:tab pos="493395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park	B. bike	C. like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321050" algn="l"/>
                <a:tab pos="493395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soon	B. moon	C. so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059820" y="1862057"/>
            <a:ext cx="3071675" cy="6206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ED028C"/>
                </a:solidFill>
                <a:cs typeface="Times New Roman" panose="02020603050405020304" pitchFamily="18" charset="0"/>
              </a:rPr>
              <a:t>Pleased to meet you.</a:t>
            </a:r>
            <a:endParaRPr lang="zh-CN" altLang="zh-CN" sz="2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038144" y="2590218"/>
            <a:ext cx="422141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>
                <a:solidFill>
                  <a:srgbClr val="ED028C"/>
                </a:solidFill>
              </a:rPr>
              <a:t>This is my address in China.</a:t>
            </a:r>
            <a:endParaRPr lang="zh-CN" altLang="en-US" sz="2600"/>
          </a:p>
        </p:txBody>
      </p:sp>
      <p:sp>
        <p:nvSpPr>
          <p:cNvPr id="4" name="矩形 3"/>
          <p:cNvSpPr/>
          <p:nvPr/>
        </p:nvSpPr>
        <p:spPr>
          <a:xfrm>
            <a:off x="7064022" y="3177484"/>
            <a:ext cx="486383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>
                <a:solidFill>
                  <a:srgbClr val="ED028C"/>
                </a:solidFill>
              </a:rPr>
              <a:t>Daming has got a knife and fork.</a:t>
            </a:r>
            <a:endParaRPr lang="zh-CN" altLang="en-US" sz="2600"/>
          </a:p>
        </p:txBody>
      </p:sp>
      <p:sp>
        <p:nvSpPr>
          <p:cNvPr id="6" name="矩形 5"/>
          <p:cNvSpPr/>
          <p:nvPr/>
        </p:nvSpPr>
        <p:spPr>
          <a:xfrm>
            <a:off x="7089182" y="3770800"/>
            <a:ext cx="295305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>
                <a:solidFill>
                  <a:srgbClr val="ED028C"/>
                </a:solidFill>
              </a:rPr>
              <a:t>I’ve got a new bike.</a:t>
            </a:r>
            <a:endParaRPr lang="zh-CN" altLang="en-US" sz="2600"/>
          </a:p>
        </p:txBody>
      </p:sp>
      <p:sp>
        <p:nvSpPr>
          <p:cNvPr id="7" name="矩形 6"/>
          <p:cNvSpPr/>
          <p:nvPr/>
        </p:nvSpPr>
        <p:spPr>
          <a:xfrm>
            <a:off x="7101855" y="4349864"/>
            <a:ext cx="357982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>
                <a:solidFill>
                  <a:srgbClr val="ED028C"/>
                </a:solidFill>
              </a:rPr>
              <a:t>Please write to me soon.</a:t>
            </a:r>
            <a:endParaRPr lang="zh-CN" altLang="en-US" sz="2600"/>
          </a:p>
        </p:txBody>
      </p:sp>
      <p:sp>
        <p:nvSpPr>
          <p:cNvPr id="8" name="矩形 7"/>
          <p:cNvSpPr/>
          <p:nvPr/>
        </p:nvSpPr>
        <p:spPr>
          <a:xfrm>
            <a:off x="910630" y="1960407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A</a:t>
            </a:r>
            <a:endParaRPr lang="zh-CN" altLang="en-US" sz="2600"/>
          </a:p>
        </p:txBody>
      </p:sp>
      <p:sp>
        <p:nvSpPr>
          <p:cNvPr id="9" name="矩形 8"/>
          <p:cNvSpPr/>
          <p:nvPr/>
        </p:nvSpPr>
        <p:spPr>
          <a:xfrm>
            <a:off x="930432" y="2562866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B</a:t>
            </a:r>
            <a:endParaRPr lang="zh-CN" altLang="en-US" sz="2600"/>
          </a:p>
        </p:txBody>
      </p:sp>
      <p:sp>
        <p:nvSpPr>
          <p:cNvPr id="10" name="矩形 9"/>
          <p:cNvSpPr/>
          <p:nvPr/>
        </p:nvSpPr>
        <p:spPr>
          <a:xfrm>
            <a:off x="909957" y="3153469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C</a:t>
            </a:r>
            <a:endParaRPr lang="zh-CN" altLang="en-US" sz="2600"/>
          </a:p>
        </p:txBody>
      </p:sp>
      <p:sp>
        <p:nvSpPr>
          <p:cNvPr id="11" name="矩形 10"/>
          <p:cNvSpPr/>
          <p:nvPr/>
        </p:nvSpPr>
        <p:spPr>
          <a:xfrm>
            <a:off x="922842" y="3740023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B</a:t>
            </a:r>
            <a:endParaRPr lang="zh-CN" altLang="en-US" sz="2600"/>
          </a:p>
        </p:txBody>
      </p:sp>
      <p:sp>
        <p:nvSpPr>
          <p:cNvPr id="12" name="矩形 11"/>
          <p:cNvSpPr/>
          <p:nvPr/>
        </p:nvSpPr>
        <p:spPr>
          <a:xfrm>
            <a:off x="918583" y="4342190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A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A801CA47-3E72-78A3-1E20-D428FD0DC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判断说话人是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拥有下列物品。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2509838" algn="l"/>
                <a:tab pos="5468938" algn="l"/>
                <a:tab pos="5645150" algn="l"/>
                <a:tab pos="8609013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2509838" algn="l"/>
                <a:tab pos="5468938" algn="l"/>
                <a:tab pos="5645150" algn="l"/>
                <a:tab pos="86947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	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	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	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227.jpg" descr="id:21474936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1855256"/>
            <a:ext cx="1707515" cy="1718945"/>
          </a:xfrm>
          <a:prstGeom prst="rect">
            <a:avLst/>
          </a:prstGeom>
        </p:spPr>
      </p:pic>
      <p:pic>
        <p:nvPicPr>
          <p:cNvPr id="4" name="ef228.jpg" descr="id:214749365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02918" y="1855256"/>
            <a:ext cx="1755140" cy="1718945"/>
          </a:xfrm>
          <a:prstGeom prst="rect">
            <a:avLst/>
          </a:prstGeom>
        </p:spPr>
      </p:pic>
      <p:pic>
        <p:nvPicPr>
          <p:cNvPr id="6" name="ef229.jpg" descr="id:214749365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103318" y="1855256"/>
            <a:ext cx="589915" cy="1718945"/>
          </a:xfrm>
          <a:prstGeom prst="rect">
            <a:avLst/>
          </a:prstGeom>
        </p:spPr>
      </p:pic>
      <p:pic>
        <p:nvPicPr>
          <p:cNvPr id="7" name="ef230.jpg" descr="id:214749366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578538" y="2066062"/>
            <a:ext cx="2426926" cy="129733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60854" y="4200836"/>
            <a:ext cx="7966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1. I haven’t got a football, but I’ve got a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basketball.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60854" y="4840282"/>
            <a:ext cx="82176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2. I have got a fork, and I’ve got chopsticks as well.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02456" y="371212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n-ea"/>
                <a:ea typeface="+mn-ea"/>
              </a:rPr>
              <a:t>√</a:t>
            </a:r>
            <a:endParaRPr lang="zh-CN" altLang="en-US">
              <a:latin typeface="+mn-ea"/>
              <a:ea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125069" y="371594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n-ea"/>
                <a:ea typeface="+mn-ea"/>
                <a:cs typeface="Segoe UI Symbol" panose="020B0502040204020203" pitchFamily="34" charset="0"/>
              </a:rPr>
              <a:t>×</a:t>
            </a:r>
            <a:endParaRPr lang="zh-CN" altLang="en-US">
              <a:latin typeface="+mn-ea"/>
              <a:ea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151359" y="3717161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n-ea"/>
                <a:ea typeface="+mn-ea"/>
              </a:rPr>
              <a:t>√</a:t>
            </a:r>
            <a:endParaRPr lang="zh-CN" altLang="en-US">
              <a:latin typeface="+mn-ea"/>
              <a:ea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783375" y="3717160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n-ea"/>
                <a:ea typeface="+mn-ea"/>
              </a:rPr>
              <a:t>√</a:t>
            </a:r>
            <a:endParaRPr lang="zh-CN" altLang="en-US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89825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A801CA47-3E72-78A3-1E20-D428FD0DC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67765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2509838" algn="l"/>
                <a:tab pos="5468938" algn="l"/>
                <a:tab pos="5645150" algn="l"/>
                <a:tab pos="8609013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2509838" algn="l"/>
                <a:tab pos="5468938" algn="l"/>
                <a:tab pos="5645150" algn="l"/>
                <a:tab pos="86947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	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	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	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ef231.jpg" descr="id:21474936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1628800"/>
            <a:ext cx="1988185" cy="1718945"/>
          </a:xfrm>
          <a:prstGeom prst="rect">
            <a:avLst/>
          </a:prstGeom>
        </p:spPr>
      </p:pic>
      <p:pic>
        <p:nvPicPr>
          <p:cNvPr id="9" name="ef232.jpg" descr="id:21474936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02918" y="1772816"/>
            <a:ext cx="1835605" cy="1512168"/>
          </a:xfrm>
          <a:prstGeom prst="rect">
            <a:avLst/>
          </a:prstGeom>
        </p:spPr>
      </p:pic>
      <p:pic>
        <p:nvPicPr>
          <p:cNvPr id="10" name="ef233.jpg" descr="id:214749368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646764" y="1566039"/>
            <a:ext cx="1419860" cy="1718945"/>
          </a:xfrm>
          <a:prstGeom prst="rect">
            <a:avLst/>
          </a:prstGeom>
        </p:spPr>
      </p:pic>
      <p:pic>
        <p:nvPicPr>
          <p:cNvPr id="11" name="ef234.jpg" descr="id:214749369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006385" y="1566039"/>
            <a:ext cx="1900555" cy="171894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434938" y="3372589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n-ea"/>
                <a:ea typeface="+mn-ea"/>
                <a:cs typeface="Segoe UI Symbol" panose="020B0502040204020203" pitchFamily="34" charset="0"/>
              </a:rPr>
              <a:t>×</a:t>
            </a:r>
            <a:endParaRPr lang="zh-CN" altLang="en-US">
              <a:latin typeface="+mn-ea"/>
              <a:ea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130797" y="337284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n-ea"/>
                <a:ea typeface="+mn-ea"/>
                <a:cs typeface="Segoe UI Symbol" panose="020B0502040204020203" pitchFamily="34" charset="0"/>
              </a:rPr>
              <a:t>×</a:t>
            </a:r>
            <a:endParaRPr lang="zh-CN" altLang="en-US">
              <a:latin typeface="+mn-ea"/>
              <a:ea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151359" y="337424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n-ea"/>
                <a:ea typeface="+mn-ea"/>
              </a:rPr>
              <a:t>√</a:t>
            </a:r>
            <a:endParaRPr lang="zh-CN" altLang="en-US">
              <a:latin typeface="+mn-ea"/>
              <a:ea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781084" y="3372589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n-ea"/>
                <a:ea typeface="+mn-ea"/>
                <a:cs typeface="Segoe UI Symbol" panose="020B0502040204020203" pitchFamily="34" charset="0"/>
              </a:rPr>
              <a:t>×</a:t>
            </a:r>
            <a:endParaRPr lang="zh-CN" altLang="en-US">
              <a:latin typeface="+mn-ea"/>
              <a:ea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875688"/>
            <a:ext cx="537679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3. I haven’t got a computer or TV.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6830" y="4513915"/>
            <a:ext cx="8928992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4. I have got a cat, but I haven’t got a kite.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101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A801CA47-3E72-78A3-1E20-D428FD0DC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377389"/>
            <a:ext cx="11485848" cy="267765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6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2509838" algn="l"/>
                <a:tab pos="5468938" algn="l"/>
                <a:tab pos="5645150" algn="l"/>
                <a:tab pos="8609013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2509838" algn="l"/>
                <a:tab pos="5468938" algn="l"/>
                <a:tab pos="5645150" algn="l"/>
                <a:tab pos="86947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	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	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	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ef235.jpg" descr="id:21474936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4606" y="2169477"/>
            <a:ext cx="1997905" cy="888797"/>
          </a:xfrm>
          <a:prstGeom prst="rect">
            <a:avLst/>
          </a:prstGeom>
        </p:spPr>
      </p:pic>
      <p:pic>
        <p:nvPicPr>
          <p:cNvPr id="12" name="ef236.jpg" descr="id:214749370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58902" y="1762130"/>
            <a:ext cx="1990900" cy="1296144"/>
          </a:xfrm>
          <a:prstGeom prst="rect">
            <a:avLst/>
          </a:prstGeom>
        </p:spPr>
      </p:pic>
      <p:pic>
        <p:nvPicPr>
          <p:cNvPr id="13" name="ef237.jpg" descr="id:214749371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383238" y="1997388"/>
            <a:ext cx="2139369" cy="1232973"/>
          </a:xfrm>
          <a:prstGeom prst="rect">
            <a:avLst/>
          </a:prstGeom>
        </p:spPr>
      </p:pic>
      <p:pic>
        <p:nvPicPr>
          <p:cNvPr id="14" name="ef238.jpg" descr="id:214749372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263558" y="1665421"/>
            <a:ext cx="1354455" cy="17189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438139" y="3401618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n-ea"/>
                <a:ea typeface="+mn-ea"/>
                <a:cs typeface="Segoe UI Symbol" panose="020B0502040204020203" pitchFamily="34" charset="0"/>
              </a:rPr>
              <a:t>×</a:t>
            </a:r>
            <a:endParaRPr lang="zh-CN" altLang="en-US">
              <a:latin typeface="+mn-ea"/>
              <a:ea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96234" y="3401618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n-ea"/>
                <a:ea typeface="+mn-ea"/>
              </a:rPr>
              <a:t>√</a:t>
            </a:r>
            <a:endParaRPr lang="zh-CN" altLang="en-US">
              <a:latin typeface="+mn-ea"/>
              <a:ea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180251" y="3401618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n-ea"/>
                <a:ea typeface="+mn-ea"/>
              </a:rPr>
              <a:t>√</a:t>
            </a:r>
            <a:endParaRPr lang="zh-CN" altLang="en-US">
              <a:latin typeface="+mn-ea"/>
              <a:ea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761988" y="3406658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+mn-ea"/>
                <a:ea typeface="+mn-ea"/>
              </a:rPr>
              <a:t>√</a:t>
            </a:r>
            <a:endParaRPr lang="zh-CN" altLang="en-US">
              <a:latin typeface="+mn-ea"/>
              <a:ea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3864899"/>
            <a:ext cx="74625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5. I haven’t got a car, but I have got a bike.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4490536"/>
            <a:ext cx="76065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6. I have got books about the US and China.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71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34724-692E-586D-4CDB-3DE09F28AA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B8965D59-A68B-0430-30C0-E9E977D40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选择相应的答语。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A. No, he can’t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Yes, I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Yes, he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39850" y="3261118"/>
            <a:ext cx="38683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Can you speak English?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974012" y="153282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A9FFF7C6-0D4D-F0B2-6CFB-A9AFD3461C3B}"/>
              </a:ext>
            </a:extLst>
          </p:cNvPr>
          <p:cNvSpPr txBox="1">
            <a:spLocks/>
          </p:cNvSpPr>
          <p:nvPr/>
        </p:nvSpPr>
        <p:spPr bwMode="auto">
          <a:xfrm>
            <a:off x="360854" y="376090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 is from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She is from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I’m from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6772" y="5590658"/>
            <a:ext cx="346421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Where are you from?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74012" y="388232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34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D08559-1C7D-AC55-9D77-15E8BAD990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31D405BF-F196-6DCE-CD97-3E2F2FCC2E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I got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Yes, I have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Yes, I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5386" y="10374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22791" y="2764356"/>
            <a:ext cx="424827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Do you want a pen friend?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 txBox="1">
            <a:spLocks/>
          </p:cNvSpPr>
          <p:nvPr/>
        </p:nvSpPr>
        <p:spPr bwMode="auto">
          <a:xfrm>
            <a:off x="360854" y="3410339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stamp from Canada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 stamp from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Yes, I have got a stamp from Canada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8445" y="5302220"/>
            <a:ext cx="976523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Have you got a stamp from Canada or a stamp from the US?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36508" y="35283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363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8A07B69-BCCF-CE63-D158-5F10F1E51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根据你所听到的对话内容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54466"/>
            <a:ext cx="11485848" cy="541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you got a brother or a sister, Daming?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 haven’t.In China many families have one child.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interesting.I didn’t know that.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you got a brother or a sister, Laura?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Yes.I have got two brothers and two sisters.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Well.You’ve got a big family.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20725" indent="-720725" eaLnBrk="1" hangingPunct="0">
              <a:spcAft>
                <a:spcPts val="0"/>
              </a:spcAft>
            </a:pPr>
            <a:r>
              <a:rPr lang="en-US" altLang="zh-CN" sz="2600" b="1" spc="-10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spc="-10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spc="-10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Yes.My father has got four brothers.And my mother has got three brothers.Here’s a photo of my family.</a:t>
            </a:r>
            <a:endParaRPr lang="zh-CN" altLang="zh-CN" sz="26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a lot of people in your family.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95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8A07B69-BCCF-CE63-D158-5F10F1E51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 has got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two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three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no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3760" y="10374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F910515C-C166-1BB6-BBF0-A5155E67C285}"/>
              </a:ext>
            </a:extLst>
          </p:cNvPr>
          <p:cNvSpPr txBox="1">
            <a:spLocks/>
          </p:cNvSpPr>
          <p:nvPr/>
        </p:nvSpPr>
        <p:spPr bwMode="auto">
          <a:xfrm>
            <a:off x="360854" y="3387936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Laura has got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brothers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two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two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no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350808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0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746</Words>
  <Application>Microsoft Office PowerPoint</Application>
  <PresentationFormat>自定义</PresentationFormat>
  <Paragraphs>100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395</cp:revision>
  <dcterms:created xsi:type="dcterms:W3CDTF">2020-11-06T05:24:00Z</dcterms:created>
  <dcterms:modified xsi:type="dcterms:W3CDTF">2025-06-30T09:12:02Z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